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A7EA"/>
    <a:srgbClr val="C43544"/>
    <a:srgbClr val="DD3C4F"/>
    <a:srgbClr val="9F8D75"/>
    <a:srgbClr val="9C2E83"/>
    <a:srgbClr val="509694"/>
    <a:srgbClr val="60B0AC"/>
    <a:srgbClr val="6FD1CE"/>
    <a:srgbClr val="07A4B5"/>
    <a:srgbClr val="10C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23"/>
    <p:restoredTop sz="94507"/>
  </p:normalViewPr>
  <p:slideViewPr>
    <p:cSldViewPr snapToGrid="0">
      <p:cViewPr varScale="1">
        <p:scale>
          <a:sx n="109" d="100"/>
          <a:sy n="109" d="100"/>
        </p:scale>
        <p:origin x="12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CF571-4871-4A41-8BE1-6EB66648457A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8D925-1233-6C48-A142-EC29D9C438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24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E8D925-1233-6C48-A142-EC29D9C4389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77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602A0-27A3-4CB4-09C3-B2FE6DD52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0607B1-7E9E-AF46-F340-369BE8D3F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FC976D-DB90-4B00-2689-A918CCD23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4383-A928-4749-8752-FEB6A2A6EE29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987C7B-F839-7ABF-2CA9-40D2874DF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8285BC-319D-96EE-55C6-DD2B630CF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E63B-E898-0A4D-9203-82342F716B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19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A0FE8A-7A31-F665-2718-948CDF324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5E28882-086A-F6A6-CCCD-25A1F12ED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18ED5C-B259-5EA2-FE5E-45A6B9B2C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4383-A928-4749-8752-FEB6A2A6EE29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3D2596-81EC-208E-7552-DB7D19E5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03E011-00AB-7411-D3CC-E4753D6D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E63B-E898-0A4D-9203-82342F716B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72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ECDA640-11A6-B46A-C28F-F87CE802F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C0A474-2745-2455-8581-055A88EE7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2331D0-9F9E-58EA-8CB3-A29CD0EE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4383-A928-4749-8752-FEB6A2A6EE29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FCCC3A-013A-BB88-8269-5C6CB9E57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9728B1-9235-EA54-3234-16CA28782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E63B-E898-0A4D-9203-82342F716B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75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94D26-1998-D949-2832-E94C8B6A2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56C4F3-24E3-3A1B-E812-1E7752CD8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1F655B-8E3C-D310-5191-A0548043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4383-A928-4749-8752-FEB6A2A6EE29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8DBAAF-C2FC-6395-2EC2-9FA447CF2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B208AA-5016-9DFB-7217-4E0507DDF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E63B-E898-0A4D-9203-82342F716B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48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B0A932-313F-C887-407B-C184054C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7DDA2A-F734-C2C7-28F2-3F044FA12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CAD0EE-7D6E-3907-C05F-BDD7E7B6F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4383-A928-4749-8752-FEB6A2A6EE29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6CA89F-B99B-2634-3572-AF10BA1CB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313A9C-BFD2-5DE0-594B-BC0B7A0C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E63B-E898-0A4D-9203-82342F716B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73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77B345-6BC0-0140-19B3-37DDF1D7F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61EB1A-AAD9-AC63-4E9C-4A9A44A4E0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085E36B-0B0B-5DB8-041A-4F895C3DF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DEF835-2F8C-B2E5-660C-A2CFECAB1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4383-A928-4749-8752-FEB6A2A6EE29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3F2AD5-FA67-DA6E-56A3-26B9CF423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1DC572-6FE8-5E4E-AF35-ADE017AC1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E63B-E898-0A4D-9203-82342F716B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7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D6F515-893F-8369-955A-72223474D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E772F5-E4D7-8C59-0A20-273F727D0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B97F388-FA01-C2EA-9C74-047F653B9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05E5492-E861-CD88-C9F1-6DA74EFB4A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A555326-2D46-EF36-FFC7-E56AFA3340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DAB6FDD-D920-76C9-E0E1-1B6F7659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4383-A928-4749-8752-FEB6A2A6EE29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1ACBB33-2AB3-C314-1FFB-4ABD14DED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8CDEC39-1733-0F37-3225-FA339C96A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E63B-E898-0A4D-9203-82342F716B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02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6A47D9-6CE3-5341-DA2B-D7C32D717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CED3EA3-78F7-B254-0A27-CA433E2D6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4383-A928-4749-8752-FEB6A2A6EE29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C4E155A-CFAB-1822-2FD7-442991F41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85C39A8-6AC0-239F-D8C9-22B97DEE3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E63B-E898-0A4D-9203-82342F716B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39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2544F36-4A28-CE7F-FF73-577D51F13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4383-A928-4749-8752-FEB6A2A6EE29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1353E2B-22D5-86F5-5A74-53F7055EF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AFFE46-F104-43B4-37ED-96478E8DE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E63B-E898-0A4D-9203-82342F716B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90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138C33-3FD9-FFC0-6EF9-7C69B40FA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8C6F43-02D2-EEEA-1ADE-955EC423B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F20B3C-854F-D312-5486-044F0CB92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A9C285-222F-F4B2-0F48-9E2254672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4383-A928-4749-8752-FEB6A2A6EE29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BD6F83-DE17-6E58-19C9-E9BD224CF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524A8D-F9AA-EFDA-204B-13659523E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E63B-E898-0A4D-9203-82342F716B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22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16A0E1-7037-81BF-C770-639E6ECB1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4B1B53A-0E7C-C5F0-31E2-DFBE274E8F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581910-C2EB-A2FA-CD4E-6D9A16CC2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74C6E6-2F1C-FC82-4FF9-0FD309370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4383-A928-4749-8752-FEB6A2A6EE29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7219A7-BFFC-A727-405D-88C98DA9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CE79A6-7CA5-2D80-478C-4D81CDACE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E63B-E898-0A4D-9203-82342F716B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77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F31A533-DE9C-CF10-4C7B-F3E0EEF28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56D321-AA1E-8BB0-F905-626A63C63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866D94-DE50-46A4-0CF7-C22B9F3D0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F4383-A928-4749-8752-FEB6A2A6EE29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7F6F11-8BCD-1841-C3A9-9FC80AB92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44FA25-1A0F-16A6-D3C4-667BE338F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8E63B-E898-0A4D-9203-82342F716B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78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ric.dollois@u-bordeaux.fr" TargetMode="External"/><Relationship Id="rId5" Type="http://schemas.openxmlformats.org/officeDocument/2006/relationships/hyperlink" Target="mailto:Severine.kissel@u-bordeaux.fr" TargetMode="External"/><Relationship Id="rId4" Type="http://schemas.openxmlformats.org/officeDocument/2006/relationships/hyperlink" Target="mailto:Corinne.chabosseau@u-bordeaux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 32">
            <a:extLst>
              <a:ext uri="{FF2B5EF4-FFF2-40B4-BE49-F238E27FC236}">
                <a16:creationId xmlns:a16="http://schemas.microsoft.com/office/drawing/2014/main" id="{3FB38238-0C8C-69EB-FB0D-FF8DD8CB86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56" y="148783"/>
            <a:ext cx="2287119" cy="63013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4613D7D-BD1B-E621-732E-6F33BA0E73D6}"/>
              </a:ext>
            </a:extLst>
          </p:cNvPr>
          <p:cNvSpPr/>
          <p:nvPr/>
        </p:nvSpPr>
        <p:spPr>
          <a:xfrm>
            <a:off x="2464918" y="890965"/>
            <a:ext cx="7643174" cy="337102"/>
          </a:xfrm>
          <a:prstGeom prst="rect">
            <a:avLst/>
          </a:prstGeom>
          <a:solidFill>
            <a:srgbClr val="36A7EA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tx1"/>
                </a:solidFill>
                <a:cs typeface="Arial" panose="020B0604020202020204" pitchFamily="34" charset="0"/>
              </a:rPr>
              <a:t>Denis DEFFIEUX</a:t>
            </a:r>
          </a:p>
          <a:p>
            <a:pPr algn="ctr"/>
            <a:r>
              <a:rPr lang="fr-FR" sz="800" dirty="0">
                <a:solidFill>
                  <a:schemeClr val="tx1"/>
                </a:solidFill>
                <a:cs typeface="Arial" panose="020B0604020202020204" pitchFamily="34" charset="0"/>
              </a:rPr>
              <a:t>Directeur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1E3C8D-8802-B33C-A290-0CD5D2F7040C}"/>
              </a:ext>
            </a:extLst>
          </p:cNvPr>
          <p:cNvSpPr/>
          <p:nvPr/>
        </p:nvSpPr>
        <p:spPr>
          <a:xfrm>
            <a:off x="6412134" y="1299723"/>
            <a:ext cx="3673753" cy="317854"/>
          </a:xfrm>
          <a:prstGeom prst="rect">
            <a:avLst/>
          </a:prstGeom>
          <a:solidFill>
            <a:srgbClr val="36A7EA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tx1"/>
                </a:solidFill>
              </a:rPr>
              <a:t>Francis REBILLAT</a:t>
            </a:r>
          </a:p>
          <a:p>
            <a:pPr algn="ctr"/>
            <a:r>
              <a:rPr lang="fr-FR" sz="800" dirty="0">
                <a:solidFill>
                  <a:schemeClr val="tx1"/>
                </a:solidFill>
              </a:rPr>
              <a:t>Directeur adjoint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A6863B-4DDB-19D3-C65F-D92B936481CC}"/>
              </a:ext>
            </a:extLst>
          </p:cNvPr>
          <p:cNvSpPr/>
          <p:nvPr/>
        </p:nvSpPr>
        <p:spPr>
          <a:xfrm>
            <a:off x="2074666" y="806110"/>
            <a:ext cx="8424616" cy="89185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E937C4E-EABF-73C9-24BE-B2F12D45EE0D}"/>
              </a:ext>
            </a:extLst>
          </p:cNvPr>
          <p:cNvSpPr/>
          <p:nvPr/>
        </p:nvSpPr>
        <p:spPr>
          <a:xfrm>
            <a:off x="925416" y="2241452"/>
            <a:ext cx="5213368" cy="419277"/>
          </a:xfrm>
          <a:prstGeom prst="rect">
            <a:avLst/>
          </a:prstGeom>
          <a:solidFill>
            <a:srgbClr val="C43544">
              <a:alpha val="7032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chemeClr val="tx1"/>
              </a:solidFill>
            </a:endParaRPr>
          </a:p>
          <a:p>
            <a:pPr algn="ctr"/>
            <a:r>
              <a:rPr lang="fr-FR" sz="800" b="1" dirty="0">
                <a:solidFill>
                  <a:schemeClr val="tx1"/>
                </a:solidFill>
              </a:rPr>
              <a:t>Gestion pédagogique</a:t>
            </a: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2406858-CCA5-8177-4F68-2585CF3289EE}"/>
              </a:ext>
            </a:extLst>
          </p:cNvPr>
          <p:cNvSpPr/>
          <p:nvPr/>
        </p:nvSpPr>
        <p:spPr>
          <a:xfrm>
            <a:off x="3567241" y="2771894"/>
            <a:ext cx="2585833" cy="798223"/>
          </a:xfrm>
          <a:prstGeom prst="rect">
            <a:avLst/>
          </a:prstGeom>
          <a:solidFill>
            <a:srgbClr val="C43544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tx1"/>
                </a:solidFill>
              </a:rPr>
              <a:t>Corinne CHABOSSEAU</a:t>
            </a:r>
          </a:p>
          <a:p>
            <a:pPr algn="ctr"/>
            <a:r>
              <a:rPr lang="fr-FR" sz="800" dirty="0">
                <a:solidFill>
                  <a:schemeClr val="tx1"/>
                </a:solidFill>
              </a:rPr>
              <a:t>Gestionnaire pédagogique du Master de Chimie</a:t>
            </a:r>
          </a:p>
          <a:p>
            <a:pPr algn="ctr"/>
            <a:endParaRPr lang="fr-FR" sz="500" dirty="0">
              <a:solidFill>
                <a:schemeClr val="tx1"/>
              </a:solidFill>
            </a:endParaRPr>
          </a:p>
          <a:p>
            <a:pPr algn="ctr"/>
            <a:r>
              <a:rPr lang="fr-FR" sz="800" dirty="0">
                <a:solidFill>
                  <a:schemeClr val="tx1"/>
                </a:solidFill>
                <a:hlinkClick r:id="rId4"/>
              </a:rPr>
              <a:t>corinne.chabosseau@u-bordeaux.fr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E662B11-11EF-E36C-C8D7-15BBF0955F0E}"/>
              </a:ext>
            </a:extLst>
          </p:cNvPr>
          <p:cNvSpPr/>
          <p:nvPr/>
        </p:nvSpPr>
        <p:spPr>
          <a:xfrm>
            <a:off x="3596416" y="3770277"/>
            <a:ext cx="2542256" cy="307194"/>
          </a:xfrm>
          <a:prstGeom prst="rect">
            <a:avLst/>
          </a:prstGeom>
          <a:solidFill>
            <a:srgbClr val="60B0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/>
              <a:t>Responsables Formation Master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D4BD181-731C-BAB9-4B2B-18458681AB2A}"/>
              </a:ext>
            </a:extLst>
          </p:cNvPr>
          <p:cNvSpPr/>
          <p:nvPr/>
        </p:nvSpPr>
        <p:spPr>
          <a:xfrm>
            <a:off x="910578" y="3777397"/>
            <a:ext cx="2585833" cy="300074"/>
          </a:xfrm>
          <a:prstGeom prst="rect">
            <a:avLst/>
          </a:prstGeom>
          <a:solidFill>
            <a:srgbClr val="60B0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/>
              <a:t>Responsables Formation Licence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E6099A3-8A17-0028-570D-3D5D47724C5A}"/>
              </a:ext>
            </a:extLst>
          </p:cNvPr>
          <p:cNvSpPr/>
          <p:nvPr/>
        </p:nvSpPr>
        <p:spPr>
          <a:xfrm>
            <a:off x="3609266" y="4172681"/>
            <a:ext cx="2515907" cy="1297000"/>
          </a:xfrm>
          <a:prstGeom prst="rect">
            <a:avLst/>
          </a:prstGeom>
          <a:solidFill>
            <a:srgbClr val="60B0AC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b="1" dirty="0">
                <a:solidFill>
                  <a:schemeClr val="tx1"/>
                </a:solidFill>
              </a:rPr>
              <a:t>Master Chimie</a:t>
            </a:r>
          </a:p>
          <a:p>
            <a:r>
              <a:rPr lang="fr-FR" sz="800" dirty="0">
                <a:solidFill>
                  <a:schemeClr val="tx1"/>
                </a:solidFill>
              </a:rPr>
              <a:t>Responsable : </a:t>
            </a:r>
            <a:r>
              <a:rPr lang="fr-FR" sz="800" b="1" dirty="0">
                <a:solidFill>
                  <a:schemeClr val="tx1"/>
                </a:solidFill>
              </a:rPr>
              <a:t>Cédric CRESPOS</a:t>
            </a:r>
            <a:r>
              <a:rPr lang="fr-FR" sz="800" dirty="0">
                <a:solidFill>
                  <a:schemeClr val="tx1"/>
                </a:solidFill>
              </a:rPr>
              <a:t>	</a:t>
            </a:r>
          </a:p>
          <a:p>
            <a:endParaRPr lang="fr-FR" sz="800" dirty="0">
              <a:solidFill>
                <a:schemeClr val="tx1"/>
              </a:solidFill>
            </a:endParaRPr>
          </a:p>
          <a:p>
            <a:endParaRPr lang="fr-FR" sz="500" dirty="0">
              <a:solidFill>
                <a:schemeClr val="tx1"/>
              </a:solidFill>
            </a:endParaRPr>
          </a:p>
          <a:p>
            <a:r>
              <a:rPr lang="fr-FR" sz="800" b="1" dirty="0">
                <a:solidFill>
                  <a:schemeClr val="tx1"/>
                </a:solidFill>
              </a:rPr>
              <a:t>Master MEEF</a:t>
            </a:r>
          </a:p>
          <a:p>
            <a:r>
              <a:rPr lang="fr-FR" sz="800" dirty="0">
                <a:solidFill>
                  <a:schemeClr val="tx1"/>
                </a:solidFill>
              </a:rPr>
              <a:t>Responsable : </a:t>
            </a:r>
            <a:r>
              <a:rPr lang="fr-FR" sz="800" b="1" dirty="0">
                <a:solidFill>
                  <a:schemeClr val="tx1"/>
                </a:solidFill>
              </a:rPr>
              <a:t>Emilie GENIN</a:t>
            </a:r>
            <a:r>
              <a:rPr lang="fr-FR" sz="800" dirty="0">
                <a:solidFill>
                  <a:schemeClr val="tx1"/>
                </a:solidFill>
              </a:rPr>
              <a:t>			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47AE61E-6D10-CC17-40BD-B795D4EE6CD6}"/>
              </a:ext>
            </a:extLst>
          </p:cNvPr>
          <p:cNvSpPr/>
          <p:nvPr/>
        </p:nvSpPr>
        <p:spPr>
          <a:xfrm>
            <a:off x="910577" y="4172681"/>
            <a:ext cx="2585833" cy="2405240"/>
          </a:xfrm>
          <a:prstGeom prst="rect">
            <a:avLst/>
          </a:prstGeom>
          <a:solidFill>
            <a:srgbClr val="60B0AC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800" b="1" dirty="0">
              <a:solidFill>
                <a:schemeClr val="tx1"/>
              </a:solidFill>
            </a:endParaRPr>
          </a:p>
          <a:p>
            <a:endParaRPr lang="fr-FR" sz="800" b="1" dirty="0">
              <a:solidFill>
                <a:schemeClr val="tx1"/>
              </a:solidFill>
            </a:endParaRPr>
          </a:p>
          <a:p>
            <a:r>
              <a:rPr lang="fr-FR" sz="800" b="1" dirty="0">
                <a:solidFill>
                  <a:schemeClr val="tx1"/>
                </a:solidFill>
              </a:rPr>
              <a:t>Licence Chimie</a:t>
            </a:r>
          </a:p>
          <a:p>
            <a:r>
              <a:rPr lang="fr-FR" sz="800" dirty="0">
                <a:solidFill>
                  <a:schemeClr val="tx1"/>
                </a:solidFill>
              </a:rPr>
              <a:t>Responsable : </a:t>
            </a:r>
            <a:r>
              <a:rPr lang="fr-FR" sz="800" b="1" dirty="0">
                <a:solidFill>
                  <a:schemeClr val="tx1"/>
                </a:solidFill>
              </a:rPr>
              <a:t>Olivier TOULEMONDE</a:t>
            </a:r>
          </a:p>
          <a:p>
            <a:endParaRPr lang="fr-FR" sz="800" b="1" dirty="0">
              <a:solidFill>
                <a:schemeClr val="tx1"/>
              </a:solidFill>
            </a:endParaRPr>
          </a:p>
          <a:p>
            <a:r>
              <a:rPr lang="fr-FR" sz="800" b="1" dirty="0">
                <a:solidFill>
                  <a:schemeClr val="tx1"/>
                </a:solidFill>
              </a:rPr>
              <a:t>Licence Physique-Chimie</a:t>
            </a:r>
          </a:p>
          <a:p>
            <a:r>
              <a:rPr lang="fr-FR" sz="800" dirty="0">
                <a:solidFill>
                  <a:schemeClr val="tx1"/>
                </a:solidFill>
              </a:rPr>
              <a:t>Responsable : </a:t>
            </a:r>
            <a:r>
              <a:rPr lang="fr-FR" sz="800" b="1" dirty="0">
                <a:solidFill>
                  <a:schemeClr val="tx1"/>
                </a:solidFill>
              </a:rPr>
              <a:t>Jérôme ROGER</a:t>
            </a:r>
          </a:p>
          <a:p>
            <a:endParaRPr lang="fr-FR" sz="800" b="1" dirty="0">
              <a:solidFill>
                <a:schemeClr val="tx1"/>
              </a:solidFill>
            </a:endParaRPr>
          </a:p>
          <a:p>
            <a:r>
              <a:rPr lang="fr-FR" sz="800" b="1" dirty="0">
                <a:solidFill>
                  <a:schemeClr val="tx1"/>
                </a:solidFill>
              </a:rPr>
              <a:t>Licences professionnelles</a:t>
            </a:r>
          </a:p>
          <a:p>
            <a:r>
              <a:rPr lang="fr-FR" sz="800" dirty="0">
                <a:solidFill>
                  <a:schemeClr val="tx1"/>
                </a:solidFill>
              </a:rPr>
              <a:t>Responsable : </a:t>
            </a:r>
            <a:r>
              <a:rPr lang="fr-FR" sz="800" b="1" dirty="0">
                <a:solidFill>
                  <a:schemeClr val="tx1"/>
                </a:solidFill>
              </a:rPr>
              <a:t>Bénédicte MORIN</a:t>
            </a:r>
          </a:p>
          <a:p>
            <a:endParaRPr lang="fr-FR" sz="800" b="1" dirty="0">
              <a:solidFill>
                <a:schemeClr val="tx1"/>
              </a:solidFill>
            </a:endParaRPr>
          </a:p>
          <a:p>
            <a:r>
              <a:rPr lang="fr-FR" sz="800" b="1" dirty="0">
                <a:solidFill>
                  <a:schemeClr val="tx1"/>
                </a:solidFill>
              </a:rPr>
              <a:t>          Mention formulation</a:t>
            </a:r>
          </a:p>
          <a:p>
            <a:r>
              <a:rPr lang="fr-FR" sz="800" dirty="0">
                <a:solidFill>
                  <a:schemeClr val="tx1"/>
                </a:solidFill>
              </a:rPr>
              <a:t>          Responsable : </a:t>
            </a:r>
            <a:r>
              <a:rPr lang="fr-FR" sz="800" b="1" dirty="0">
                <a:solidFill>
                  <a:schemeClr val="tx1"/>
                </a:solidFill>
              </a:rPr>
              <a:t>Pierre LIDON / Etienne GRAU</a:t>
            </a:r>
          </a:p>
          <a:p>
            <a:endParaRPr lang="fr-FR" sz="800" b="1" dirty="0">
              <a:solidFill>
                <a:schemeClr val="tx1"/>
              </a:solidFill>
            </a:endParaRPr>
          </a:p>
          <a:p>
            <a:r>
              <a:rPr lang="fr-FR" sz="800" b="1" dirty="0">
                <a:solidFill>
                  <a:schemeClr val="tx1"/>
                </a:solidFill>
              </a:rPr>
              <a:t>          Mention MPCA</a:t>
            </a:r>
          </a:p>
          <a:p>
            <a:r>
              <a:rPr lang="fr-FR" sz="800" dirty="0">
                <a:solidFill>
                  <a:schemeClr val="tx1"/>
                </a:solidFill>
              </a:rPr>
              <a:t>          Responsable : </a:t>
            </a:r>
            <a:r>
              <a:rPr lang="fr-FR" sz="800" b="1" dirty="0">
                <a:solidFill>
                  <a:schemeClr val="tx1"/>
                </a:solidFill>
              </a:rPr>
              <a:t>Sébastien BONHOMMEAU</a:t>
            </a:r>
          </a:p>
          <a:p>
            <a:endParaRPr lang="fr-FR" sz="800" dirty="0">
              <a:solidFill>
                <a:schemeClr val="tx1"/>
              </a:solidFill>
            </a:endParaRPr>
          </a:p>
          <a:p>
            <a:r>
              <a:rPr lang="fr-FR" sz="800" b="1" dirty="0">
                <a:solidFill>
                  <a:schemeClr val="tx1"/>
                </a:solidFill>
              </a:rPr>
              <a:t>          Mention </a:t>
            </a:r>
            <a:r>
              <a:rPr lang="fr-FR" sz="800" b="1" dirty="0" smtClean="0">
                <a:solidFill>
                  <a:schemeClr val="tx1"/>
                </a:solidFill>
              </a:rPr>
              <a:t>REMED</a:t>
            </a:r>
            <a:endParaRPr lang="fr-FR" sz="800" b="1" dirty="0">
              <a:solidFill>
                <a:schemeClr val="tx1"/>
              </a:solidFill>
            </a:endParaRPr>
          </a:p>
          <a:p>
            <a:r>
              <a:rPr lang="fr-FR" sz="800" dirty="0">
                <a:solidFill>
                  <a:schemeClr val="tx1"/>
                </a:solidFill>
              </a:rPr>
              <a:t>          Responsable : </a:t>
            </a:r>
            <a:r>
              <a:rPr lang="fr-FR" sz="800" b="1" dirty="0">
                <a:solidFill>
                  <a:schemeClr val="tx1"/>
                </a:solidFill>
              </a:rPr>
              <a:t>Gilles PHILIPPOT</a:t>
            </a:r>
          </a:p>
          <a:p>
            <a:endParaRPr lang="fr-FR" sz="800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8B709902-AED8-11A0-666E-75772A587744}"/>
              </a:ext>
            </a:extLst>
          </p:cNvPr>
          <p:cNvSpPr txBox="1"/>
          <p:nvPr/>
        </p:nvSpPr>
        <p:spPr>
          <a:xfrm>
            <a:off x="11503985" y="6659125"/>
            <a:ext cx="76498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" dirty="0"/>
              <a:t>MAJ </a:t>
            </a:r>
            <a:r>
              <a:rPr lang="fr-FR" sz="600" dirty="0" smtClean="0"/>
              <a:t>Mai 2024</a:t>
            </a:r>
            <a:endParaRPr lang="fr-FR" sz="600" dirty="0"/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D39683E3-3211-7179-74DC-CCAE91EEEEA5}"/>
              </a:ext>
            </a:extLst>
          </p:cNvPr>
          <p:cNvSpPr txBox="1"/>
          <p:nvPr/>
        </p:nvSpPr>
        <p:spPr>
          <a:xfrm>
            <a:off x="3707583" y="214222"/>
            <a:ext cx="726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rgbClr val="4A442A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Organigramme de l’Unité de Formation de Chimie</a:t>
            </a: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CE2992-D3E8-6CD4-7E9C-90C79A014B04}"/>
              </a:ext>
            </a:extLst>
          </p:cNvPr>
          <p:cNvSpPr/>
          <p:nvPr/>
        </p:nvSpPr>
        <p:spPr>
          <a:xfrm>
            <a:off x="935984" y="2775645"/>
            <a:ext cx="2547325" cy="806708"/>
          </a:xfrm>
          <a:prstGeom prst="rect">
            <a:avLst/>
          </a:prstGeom>
          <a:solidFill>
            <a:srgbClr val="C43544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tx1"/>
                </a:solidFill>
              </a:rPr>
              <a:t>Séverine KISSEL</a:t>
            </a:r>
          </a:p>
          <a:p>
            <a:pPr algn="ctr"/>
            <a:r>
              <a:rPr lang="fr-FR" sz="800" dirty="0">
                <a:solidFill>
                  <a:schemeClr val="tx1"/>
                </a:solidFill>
              </a:rPr>
              <a:t>Gestionnaire pédagogique des Licences Professionnelles</a:t>
            </a:r>
          </a:p>
          <a:p>
            <a:pPr algn="ctr"/>
            <a:endParaRPr lang="fr-FR" sz="200" dirty="0">
              <a:solidFill>
                <a:schemeClr val="tx1"/>
              </a:solidFill>
            </a:endParaRPr>
          </a:p>
          <a:p>
            <a:pPr algn="ctr"/>
            <a:r>
              <a:rPr lang="fr-FR" sz="800" dirty="0">
                <a:solidFill>
                  <a:schemeClr val="tx1"/>
                </a:solidFill>
              </a:rPr>
              <a:t>et du Master MEEF</a:t>
            </a:r>
          </a:p>
          <a:p>
            <a:pPr algn="ctr"/>
            <a:r>
              <a:rPr lang="fr-FR" sz="800" dirty="0">
                <a:solidFill>
                  <a:schemeClr val="tx1"/>
                </a:solidFill>
                <a:hlinkClick r:id="rId5"/>
              </a:rPr>
              <a:t>severine.kissel@u-bordeaux.fr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D97D27-50C1-526C-F638-660B5C11DF96}"/>
              </a:ext>
            </a:extLst>
          </p:cNvPr>
          <p:cNvSpPr/>
          <p:nvPr/>
        </p:nvSpPr>
        <p:spPr>
          <a:xfrm>
            <a:off x="6239324" y="3409513"/>
            <a:ext cx="1686339" cy="2066193"/>
          </a:xfrm>
          <a:prstGeom prst="rect">
            <a:avLst/>
          </a:prstGeom>
          <a:solidFill>
            <a:srgbClr val="60B0AC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>
                <a:solidFill>
                  <a:schemeClr val="tx1"/>
                </a:solidFill>
              </a:rPr>
              <a:t>Responsables </a:t>
            </a:r>
            <a:r>
              <a:rPr lang="fr-FR" sz="800" dirty="0" smtClean="0">
                <a:solidFill>
                  <a:schemeClr val="tx1"/>
                </a:solidFill>
              </a:rPr>
              <a:t>pédagogiques </a:t>
            </a:r>
            <a:r>
              <a:rPr lang="fr-FR" sz="800" dirty="0">
                <a:solidFill>
                  <a:schemeClr val="tx1"/>
                </a:solidFill>
              </a:rPr>
              <a:t>: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Nathalie BERTRAND </a:t>
            </a:r>
            <a:r>
              <a:rPr lang="fr-FR" sz="800" dirty="0">
                <a:solidFill>
                  <a:schemeClr val="tx1"/>
                </a:solidFill>
              </a:rPr>
              <a:t>(A22)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Emilie GENIN </a:t>
            </a:r>
            <a:r>
              <a:rPr lang="fr-FR" sz="800" dirty="0">
                <a:solidFill>
                  <a:schemeClr val="tx1"/>
                </a:solidFill>
              </a:rPr>
              <a:t>(A10)</a:t>
            </a:r>
          </a:p>
          <a:p>
            <a:endParaRPr lang="fr-FR" sz="800" b="1" dirty="0">
              <a:solidFill>
                <a:schemeClr val="tx1"/>
              </a:solidFill>
            </a:endParaRPr>
          </a:p>
          <a:p>
            <a:r>
              <a:rPr lang="fr-FR" sz="800" dirty="0" smtClean="0">
                <a:solidFill>
                  <a:schemeClr val="tx1"/>
                </a:solidFill>
              </a:rPr>
              <a:t>Responsables </a:t>
            </a:r>
            <a:r>
              <a:rPr lang="fr-FR" sz="800" dirty="0">
                <a:solidFill>
                  <a:schemeClr val="tx1"/>
                </a:solidFill>
              </a:rPr>
              <a:t>technique :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Véronique LAPEYRE</a:t>
            </a:r>
          </a:p>
          <a:p>
            <a:endParaRPr lang="fr-FR" sz="800" dirty="0">
              <a:solidFill>
                <a:schemeClr val="tx1"/>
              </a:solidFill>
            </a:endParaRPr>
          </a:p>
          <a:p>
            <a:r>
              <a:rPr lang="fr-FR" sz="800" dirty="0">
                <a:solidFill>
                  <a:schemeClr val="tx1"/>
                </a:solidFill>
              </a:rPr>
              <a:t>Personnel Technique : 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Brigitte BONDON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Noureddine BOUDRAA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Éric COLOMBERA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Richard DUCHENE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Fabienne IBALOT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Magali OTTAVIANI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Thierry PANZERI</a:t>
            </a:r>
          </a:p>
          <a:p>
            <a:r>
              <a:rPr lang="fr-FR" sz="8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7E482D-D22E-324D-EDB7-BAB9848651F0}"/>
              </a:ext>
            </a:extLst>
          </p:cNvPr>
          <p:cNvSpPr/>
          <p:nvPr/>
        </p:nvSpPr>
        <p:spPr>
          <a:xfrm>
            <a:off x="6250868" y="2772204"/>
            <a:ext cx="1679607" cy="476721"/>
          </a:xfrm>
          <a:prstGeom prst="rect">
            <a:avLst/>
          </a:prstGeom>
          <a:solidFill>
            <a:srgbClr val="60B0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/>
              <a:t>Centres de ressources </a:t>
            </a:r>
            <a:r>
              <a:rPr lang="fr-FR" sz="800" b="1" dirty="0" smtClean="0"/>
              <a:t>travaux </a:t>
            </a:r>
            <a:r>
              <a:rPr lang="fr-FR" sz="800" b="1" dirty="0"/>
              <a:t>pratiques A22-A10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1E3C8D-8802-B33C-A290-0CD5D2F7040C}"/>
              </a:ext>
            </a:extLst>
          </p:cNvPr>
          <p:cNvSpPr/>
          <p:nvPr/>
        </p:nvSpPr>
        <p:spPr>
          <a:xfrm>
            <a:off x="2464918" y="1320367"/>
            <a:ext cx="3673753" cy="317854"/>
          </a:xfrm>
          <a:prstGeom prst="rect">
            <a:avLst/>
          </a:prstGeom>
          <a:solidFill>
            <a:srgbClr val="36A7EA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tx1"/>
                </a:solidFill>
              </a:rPr>
              <a:t>Laurent POUYSEGU</a:t>
            </a:r>
          </a:p>
          <a:p>
            <a:pPr algn="ctr"/>
            <a:r>
              <a:rPr lang="fr-FR" sz="800" dirty="0">
                <a:solidFill>
                  <a:schemeClr val="tx1"/>
                </a:solidFill>
              </a:rPr>
              <a:t>Répartiteur SGSE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E937C4E-EABF-73C9-24BE-B2F12D45EE0D}"/>
              </a:ext>
            </a:extLst>
          </p:cNvPr>
          <p:cNvSpPr/>
          <p:nvPr/>
        </p:nvSpPr>
        <p:spPr>
          <a:xfrm>
            <a:off x="2090617" y="1768308"/>
            <a:ext cx="8408665" cy="339270"/>
          </a:xfrm>
          <a:prstGeom prst="rect">
            <a:avLst/>
          </a:prstGeom>
          <a:solidFill>
            <a:schemeClr val="accent5">
              <a:lumMod val="20000"/>
              <a:lumOff val="80000"/>
              <a:alpha val="7032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Cécile </a:t>
            </a:r>
            <a:r>
              <a:rPr lang="fr-FR" sz="800" b="1" dirty="0">
                <a:solidFill>
                  <a:schemeClr val="tx1"/>
                </a:solidFill>
              </a:rPr>
              <a:t>CAHUC</a:t>
            </a:r>
          </a:p>
          <a:p>
            <a:pPr algn="ctr"/>
            <a:r>
              <a:rPr lang="fr-FR" sz="800" dirty="0">
                <a:solidFill>
                  <a:schemeClr val="tx1"/>
                </a:solidFill>
              </a:rPr>
              <a:t>Référente </a:t>
            </a:r>
            <a:r>
              <a:rPr lang="fr-FR" sz="800" dirty="0" smtClean="0">
                <a:solidFill>
                  <a:schemeClr val="tx1"/>
                </a:solidFill>
              </a:rPr>
              <a:t>administrative </a:t>
            </a:r>
            <a:r>
              <a:rPr lang="fr-FR" sz="800" dirty="0">
                <a:solidFill>
                  <a:schemeClr val="tx1"/>
                </a:solidFill>
              </a:rPr>
              <a:t>et financière </a:t>
            </a:r>
          </a:p>
          <a:p>
            <a:pPr algn="ctr">
              <a:defRPr/>
            </a:pPr>
            <a:r>
              <a:rPr lang="fr-FR" sz="800" dirty="0">
                <a:solidFill>
                  <a:schemeClr val="tx1"/>
                </a:solidFill>
                <a:hlinkClick r:id="rId6"/>
              </a:rPr>
              <a:t>cecile.cahuc@u-bordeaux.fr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7E482D-D22E-324D-EDB7-BAB9848651F0}"/>
              </a:ext>
            </a:extLst>
          </p:cNvPr>
          <p:cNvSpPr/>
          <p:nvPr/>
        </p:nvSpPr>
        <p:spPr>
          <a:xfrm>
            <a:off x="8039814" y="2787444"/>
            <a:ext cx="1565526" cy="470987"/>
          </a:xfrm>
          <a:prstGeom prst="rect">
            <a:avLst/>
          </a:prstGeom>
          <a:solidFill>
            <a:srgbClr val="60B0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/>
              <a:t>Centre de ressources </a:t>
            </a:r>
            <a:r>
              <a:rPr lang="fr-FR" sz="800" b="1" dirty="0" smtClean="0"/>
              <a:t>travaux </a:t>
            </a:r>
            <a:r>
              <a:rPr lang="fr-FR" sz="800" b="1" dirty="0"/>
              <a:t>pratiques ENSMAC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0D97D27-50C1-526C-F638-660B5C11DF96}"/>
              </a:ext>
            </a:extLst>
          </p:cNvPr>
          <p:cNvSpPr/>
          <p:nvPr/>
        </p:nvSpPr>
        <p:spPr>
          <a:xfrm>
            <a:off x="8039814" y="3398520"/>
            <a:ext cx="1565526" cy="2077186"/>
          </a:xfrm>
          <a:prstGeom prst="rect">
            <a:avLst/>
          </a:prstGeom>
          <a:solidFill>
            <a:srgbClr val="60B0AC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dirty="0" smtClean="0">
                <a:solidFill>
                  <a:schemeClr val="tx1"/>
                </a:solidFill>
              </a:rPr>
              <a:t>Responsables pédagogiques </a:t>
            </a:r>
            <a:r>
              <a:rPr lang="fr-FR" sz="800" dirty="0">
                <a:solidFill>
                  <a:schemeClr val="tx1"/>
                </a:solidFill>
              </a:rPr>
              <a:t>: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Guillaume FLEURY</a:t>
            </a:r>
          </a:p>
          <a:p>
            <a:endParaRPr lang="fr-FR" sz="800" dirty="0">
              <a:solidFill>
                <a:schemeClr val="tx1"/>
              </a:solidFill>
            </a:endParaRPr>
          </a:p>
          <a:p>
            <a:r>
              <a:rPr lang="fr-FR" sz="800" dirty="0">
                <a:solidFill>
                  <a:schemeClr val="tx1"/>
                </a:solidFill>
              </a:rPr>
              <a:t>Personnel Technique : 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Noureddine BOUDRAA</a:t>
            </a:r>
          </a:p>
          <a:p>
            <a:r>
              <a:rPr lang="fr-FR" sz="800" b="1" dirty="0" err="1" smtClean="0">
                <a:solidFill>
                  <a:schemeClr val="tx1"/>
                </a:solidFill>
              </a:rPr>
              <a:t>Cloée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>
                <a:solidFill>
                  <a:schemeClr val="tx1"/>
                </a:solidFill>
              </a:rPr>
              <a:t>JEAN</a:t>
            </a:r>
            <a:r>
              <a:rPr lang="fr-FR" sz="8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07E482D-D22E-324D-EDB7-BAB9848651F0}"/>
              </a:ext>
            </a:extLst>
          </p:cNvPr>
          <p:cNvSpPr/>
          <p:nvPr/>
        </p:nvSpPr>
        <p:spPr>
          <a:xfrm>
            <a:off x="9714680" y="2802683"/>
            <a:ext cx="1564542" cy="470987"/>
          </a:xfrm>
          <a:prstGeom prst="rect">
            <a:avLst/>
          </a:prstGeom>
          <a:solidFill>
            <a:srgbClr val="60B0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/>
              <a:t>Centre de </a:t>
            </a:r>
            <a:r>
              <a:rPr lang="fr-FR" sz="800" b="1" dirty="0" smtClean="0"/>
              <a:t>ressources </a:t>
            </a:r>
            <a:r>
              <a:rPr lang="fr-FR" sz="800" b="1" dirty="0"/>
              <a:t>Espace Lavoisier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0D97D27-50C1-526C-F638-660B5C11DF96}"/>
              </a:ext>
            </a:extLst>
          </p:cNvPr>
          <p:cNvSpPr/>
          <p:nvPr/>
        </p:nvSpPr>
        <p:spPr>
          <a:xfrm>
            <a:off x="9714680" y="3419673"/>
            <a:ext cx="1541336" cy="2050008"/>
          </a:xfrm>
          <a:prstGeom prst="rect">
            <a:avLst/>
          </a:prstGeom>
          <a:solidFill>
            <a:srgbClr val="60B0AC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smtClean="0">
                <a:solidFill>
                  <a:schemeClr val="tx1"/>
                </a:solidFill>
              </a:rPr>
              <a:t>Responsables pédagogiques </a:t>
            </a:r>
            <a:r>
              <a:rPr lang="fr-FR" sz="800" dirty="0">
                <a:solidFill>
                  <a:schemeClr val="tx1"/>
                </a:solidFill>
              </a:rPr>
              <a:t>:</a:t>
            </a:r>
          </a:p>
          <a:p>
            <a:r>
              <a:rPr lang="fr-FR" sz="800" b="1" dirty="0" smtClean="0">
                <a:solidFill>
                  <a:schemeClr val="tx1"/>
                </a:solidFill>
              </a:rPr>
              <a:t>Yacine </a:t>
            </a:r>
            <a:r>
              <a:rPr lang="fr-FR" sz="800" b="1" dirty="0" smtClean="0">
                <a:solidFill>
                  <a:schemeClr val="tx1"/>
                </a:solidFill>
              </a:rPr>
              <a:t>HANACHI</a:t>
            </a:r>
            <a:endParaRPr lang="fr-FR" sz="800" b="1" dirty="0" smtClean="0">
              <a:solidFill>
                <a:schemeClr val="tx1"/>
              </a:solidFill>
            </a:endParaRPr>
          </a:p>
          <a:p>
            <a:r>
              <a:rPr lang="fr-FR" sz="800" b="1" dirty="0" smtClean="0">
                <a:solidFill>
                  <a:schemeClr val="tx1"/>
                </a:solidFill>
              </a:rPr>
              <a:t>Lionel </a:t>
            </a:r>
            <a:r>
              <a:rPr lang="fr-FR" sz="800" b="1" dirty="0">
                <a:solidFill>
                  <a:schemeClr val="tx1"/>
                </a:solidFill>
              </a:rPr>
              <a:t>TRUFLANDIER</a:t>
            </a:r>
          </a:p>
          <a:p>
            <a:endParaRPr lang="fr-FR" sz="800" dirty="0">
              <a:solidFill>
                <a:schemeClr val="tx1"/>
              </a:solidFill>
            </a:endParaRPr>
          </a:p>
          <a:p>
            <a:r>
              <a:rPr lang="fr-FR" sz="8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47AE61E-6D10-CC17-40BD-B795D4EE6CD6}"/>
              </a:ext>
            </a:extLst>
          </p:cNvPr>
          <p:cNvSpPr/>
          <p:nvPr/>
        </p:nvSpPr>
        <p:spPr>
          <a:xfrm>
            <a:off x="6232727" y="5985048"/>
            <a:ext cx="5061734" cy="592873"/>
          </a:xfrm>
          <a:prstGeom prst="rect">
            <a:avLst/>
          </a:prstGeom>
          <a:solidFill>
            <a:srgbClr val="60B0AC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800" dirty="0">
              <a:solidFill>
                <a:schemeClr val="tx1"/>
              </a:solidFill>
            </a:endParaRPr>
          </a:p>
          <a:p>
            <a:r>
              <a:rPr lang="fr-FR" sz="800" dirty="0">
                <a:solidFill>
                  <a:schemeClr val="tx1"/>
                </a:solidFill>
              </a:rPr>
              <a:t>Responsable  mobilité internationale ERASMUS: </a:t>
            </a:r>
            <a:r>
              <a:rPr lang="fr-FR" sz="800" b="1" dirty="0">
                <a:solidFill>
                  <a:schemeClr val="tx1"/>
                </a:solidFill>
              </a:rPr>
              <a:t>Manuel GAUDON</a:t>
            </a:r>
          </a:p>
          <a:p>
            <a:r>
              <a:rPr lang="fr-FR" sz="800" dirty="0">
                <a:solidFill>
                  <a:schemeClr val="tx1"/>
                </a:solidFill>
              </a:rPr>
              <a:t>Responsable formation continue : </a:t>
            </a:r>
            <a:r>
              <a:rPr lang="fr-FR" sz="800" b="1" dirty="0">
                <a:solidFill>
                  <a:schemeClr val="tx1"/>
                </a:solidFill>
              </a:rPr>
              <a:t>Francis REBILLAT</a:t>
            </a:r>
          </a:p>
          <a:p>
            <a:r>
              <a:rPr lang="fr-FR" sz="800" dirty="0">
                <a:solidFill>
                  <a:schemeClr val="tx1"/>
                </a:solidFill>
              </a:rPr>
              <a:t>Chargée de communication : </a:t>
            </a:r>
            <a:r>
              <a:rPr lang="fr-FR" sz="800" b="1" dirty="0">
                <a:solidFill>
                  <a:schemeClr val="tx1"/>
                </a:solidFill>
              </a:rPr>
              <a:t>Magali </a:t>
            </a:r>
            <a:r>
              <a:rPr lang="fr-FR" sz="800" b="1" dirty="0" smtClean="0">
                <a:solidFill>
                  <a:schemeClr val="tx1"/>
                </a:solidFill>
              </a:rPr>
              <a:t>SZLOSEK</a:t>
            </a:r>
            <a:endParaRPr lang="fr-FR" sz="800" b="1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E937C4E-EABF-73C9-24BE-B2F12D45EE0D}"/>
              </a:ext>
            </a:extLst>
          </p:cNvPr>
          <p:cNvSpPr/>
          <p:nvPr/>
        </p:nvSpPr>
        <p:spPr>
          <a:xfrm>
            <a:off x="6250868" y="2241452"/>
            <a:ext cx="5043593" cy="419277"/>
          </a:xfrm>
          <a:prstGeom prst="rect">
            <a:avLst/>
          </a:prstGeom>
          <a:solidFill>
            <a:srgbClr val="C43544">
              <a:alpha val="7032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chemeClr val="tx1"/>
              </a:solidFill>
            </a:endParaRPr>
          </a:p>
          <a:p>
            <a:pPr algn="ctr"/>
            <a:r>
              <a:rPr lang="fr-FR" sz="800" b="1" dirty="0">
                <a:solidFill>
                  <a:schemeClr val="tx1"/>
                </a:solidFill>
              </a:rPr>
              <a:t>Centres de ressources</a:t>
            </a: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E937C4E-EABF-73C9-24BE-B2F12D45EE0D}"/>
              </a:ext>
            </a:extLst>
          </p:cNvPr>
          <p:cNvSpPr/>
          <p:nvPr/>
        </p:nvSpPr>
        <p:spPr>
          <a:xfrm>
            <a:off x="6241631" y="5633074"/>
            <a:ext cx="5060450" cy="264378"/>
          </a:xfrm>
          <a:prstGeom prst="rect">
            <a:avLst/>
          </a:prstGeom>
          <a:solidFill>
            <a:srgbClr val="C43544">
              <a:alpha val="7032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chemeClr val="tx1"/>
              </a:solidFill>
            </a:endParaRPr>
          </a:p>
          <a:p>
            <a:pPr algn="ctr"/>
            <a:r>
              <a:rPr lang="fr-FR" sz="800" b="1" dirty="0">
                <a:solidFill>
                  <a:schemeClr val="tx1"/>
                </a:solidFill>
              </a:rPr>
              <a:t>Autres responsabilités</a:t>
            </a: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4427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217</Words>
  <Application>Microsoft Office PowerPoint</Application>
  <PresentationFormat>Grand écran</PresentationFormat>
  <Paragraphs>88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MS Mincho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Cecile Cahuc</cp:lastModifiedBy>
  <cp:revision>47</cp:revision>
  <cp:lastPrinted>2023-01-20T10:58:45Z</cp:lastPrinted>
  <dcterms:created xsi:type="dcterms:W3CDTF">2022-09-21T07:25:05Z</dcterms:created>
  <dcterms:modified xsi:type="dcterms:W3CDTF">2024-07-08T13:17:33Z</dcterms:modified>
</cp:coreProperties>
</file>